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2a414592b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2a414592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a2c613d2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a2c613d2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a2c613d29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2a2c613d29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a2c613d29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2a2c613d29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2a2c613d2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2a2c613d2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a2c613d2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a2c613d2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2a2c613d2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2a2c613d2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2a2c613d2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2a2c613d2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a2c613d29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2a2c613d29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a2c613d29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a2c613d2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2a2c613d29_2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2a2c613d29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a2c613d2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a2c613d2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Relationship Id="rId8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82850" y="1500900"/>
            <a:ext cx="89814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280">
                <a:latin typeface="Verdana"/>
                <a:ea typeface="Verdana"/>
                <a:cs typeface="Verdana"/>
                <a:sym typeface="Verdana"/>
              </a:rPr>
              <a:t>Software Engineering Fundamentals</a:t>
            </a:r>
            <a:endParaRPr sz="328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652388" y="24415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Assignment 1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52388" y="28744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Giacomo Ricco / Simon Li / 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Yuhang Lin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652388" y="33073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Kohei Kuramoto / Max Linghag Ahlgren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311700" y="1485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Testing Cases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5967150" y="566725"/>
            <a:ext cx="3098700" cy="3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Each 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LIC 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function, as well as the 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main function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has been thoroughly tested within a dedicated 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testing section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Since each LIC function returns a 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boolean value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three standard test cases were considered for each condition to ensure comprehensive validation: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Validity Test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Confirms the function behaves as expected under normal conditions.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Positive Test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Ensures the function correctly identifies a condition when it should return </a:t>
            </a:r>
            <a:r>
              <a:rPr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true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Negative Test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– Verifies that the function correctly returns </a:t>
            </a:r>
            <a:r>
              <a:rPr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false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when the condition is not met.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structured testing approach ensures the robustness and reliability of the LIC functions.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2" name="Google Shape;172;p22"/>
          <p:cNvPicPr preferRelativeResize="0"/>
          <p:nvPr/>
        </p:nvPicPr>
        <p:blipFill rotWithShape="1">
          <a:blip r:embed="rId3">
            <a:alphaModFix/>
          </a:blip>
          <a:srcRect b="1806" l="0" r="0" t="0"/>
          <a:stretch/>
        </p:blipFill>
        <p:spPr>
          <a:xfrm>
            <a:off x="311700" y="756350"/>
            <a:ext cx="1979701" cy="39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/>
          <p:nvPr/>
        </p:nvSpPr>
        <p:spPr>
          <a:xfrm>
            <a:off x="457575" y="4108825"/>
            <a:ext cx="1512900" cy="513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975" y="756350"/>
            <a:ext cx="2390590" cy="3959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175;p22"/>
          <p:cNvCxnSpPr>
            <a:stCxn id="173" idx="3"/>
            <a:endCxn id="176" idx="1"/>
          </p:cNvCxnSpPr>
          <p:nvPr/>
        </p:nvCxnSpPr>
        <p:spPr>
          <a:xfrm flipH="1" rot="10800000">
            <a:off x="1970475" y="2736025"/>
            <a:ext cx="977100" cy="1629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2"/>
          <p:cNvCxnSpPr/>
          <p:nvPr/>
        </p:nvCxnSpPr>
        <p:spPr>
          <a:xfrm>
            <a:off x="624175" y="4473025"/>
            <a:ext cx="924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22"/>
          <p:cNvSpPr/>
          <p:nvPr/>
        </p:nvSpPr>
        <p:spPr>
          <a:xfrm>
            <a:off x="2979775" y="650025"/>
            <a:ext cx="2786700" cy="4099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311700" y="2652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Workflow</a:t>
            </a: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 &amp; Used Git commands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311700" y="1139625"/>
            <a:ext cx="6462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AutoNum type="arabicPeriod"/>
            </a:pPr>
            <a:r>
              <a:rPr b="1" lang="en-GB" sz="1600">
                <a:latin typeface="Verdana"/>
                <a:ea typeface="Verdana"/>
                <a:cs typeface="Verdana"/>
                <a:sym typeface="Verdana"/>
              </a:rPr>
              <a:t>Create an issue</a:t>
            </a:r>
            <a:endParaRPr b="1" sz="16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	</a:t>
            </a:r>
            <a:r>
              <a:rPr b="1" i="1" lang="en-GB" sz="1000">
                <a:latin typeface="Verdana"/>
                <a:ea typeface="Verdana"/>
                <a:cs typeface="Verdana"/>
                <a:sym typeface="Verdana"/>
              </a:rPr>
              <a:t>Labels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are used depending on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latin typeface="Verdana"/>
                <a:ea typeface="Verdana"/>
                <a:cs typeface="Verdana"/>
                <a:sym typeface="Verdana"/>
              </a:rPr>
              <a:t>Ex. feat, fix and bug</a:t>
            </a:r>
            <a:endParaRPr i="1" sz="1400"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Verdana"/>
              <a:buAutoNum type="arabicPeriod"/>
            </a:pPr>
            <a:r>
              <a:rPr b="1" lang="en-GB" sz="1600">
                <a:latin typeface="Verdana"/>
                <a:ea typeface="Verdana"/>
                <a:cs typeface="Verdana"/>
                <a:sym typeface="Verdana"/>
              </a:rPr>
              <a:t>Create a branch</a:t>
            </a:r>
            <a:endParaRPr b="1" sz="16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	Branch specific to the issue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Verdana"/>
              <a:buAutoNum type="arabicPeriod"/>
            </a:pPr>
            <a:r>
              <a:rPr b="1" lang="en-GB" sz="1600">
                <a:latin typeface="Verdana"/>
                <a:ea typeface="Verdana"/>
                <a:cs typeface="Verdana"/>
                <a:sym typeface="Verdana"/>
              </a:rPr>
              <a:t>Write code</a:t>
            </a:r>
            <a:endParaRPr b="1" sz="16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50">
                <a:latin typeface="Verdana"/>
                <a:ea typeface="Verdana"/>
                <a:cs typeface="Verdana"/>
                <a:sym typeface="Verdana"/>
              </a:rPr>
              <a:t>	Following Commit message format</a:t>
            </a:r>
            <a:endParaRPr sz="950"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Verdana"/>
              <a:buAutoNum type="arabicPeriod"/>
            </a:pPr>
            <a:r>
              <a:rPr b="1" lang="en-GB" sz="1600">
                <a:latin typeface="Verdana"/>
                <a:ea typeface="Verdana"/>
                <a:cs typeface="Verdana"/>
                <a:sym typeface="Verdana"/>
              </a:rPr>
              <a:t>Push code</a:t>
            </a:r>
            <a:endParaRPr b="1" sz="1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3033350" y="1123100"/>
            <a:ext cx="3183900" cy="19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5.	</a:t>
            </a:r>
            <a:r>
              <a:rPr b="1"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Create a pull request</a:t>
            </a:r>
            <a:endParaRPr b="1"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6.	Review pull request</a:t>
            </a:r>
            <a:endParaRPr b="1"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	</a:t>
            </a:r>
            <a:r>
              <a:rPr lang="en-GB" sz="10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Reviewed by other members</a:t>
            </a:r>
            <a:endParaRPr sz="10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7.	Merge</a:t>
            </a:r>
            <a:endParaRPr b="1"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6144000" y="550825"/>
            <a:ext cx="30000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Verdana"/>
                <a:ea typeface="Verdana"/>
                <a:cs typeface="Verdana"/>
                <a:sym typeface="Verdana"/>
              </a:rPr>
              <a:t>Commands ↓</a:t>
            </a:r>
            <a:endParaRPr b="1"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88038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fetch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- get changes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merge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- Merge changes 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pull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- get the latest code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checkout (branchname)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-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switch to another branch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checkout -b (branchname)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- create and switch to branch the new branch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add (filename)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- stages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changes in the file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commit -m  “message here”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-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commits local changes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git push -u  origin (branchname)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 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-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push local branch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311700" y="2588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Workflow &amp; Used Git commands (2)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826" y="3196800"/>
            <a:ext cx="3662552" cy="9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7875" y="1644200"/>
            <a:ext cx="4344825" cy="3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273" y="2455925"/>
            <a:ext cx="2379202" cy="203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5988" y="1572850"/>
            <a:ext cx="2009775" cy="52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24"/>
          <p:cNvCxnSpPr/>
          <p:nvPr/>
        </p:nvCxnSpPr>
        <p:spPr>
          <a:xfrm>
            <a:off x="1525700" y="1997650"/>
            <a:ext cx="147600" cy="35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24"/>
          <p:cNvSpPr/>
          <p:nvPr/>
        </p:nvSpPr>
        <p:spPr>
          <a:xfrm>
            <a:off x="1006200" y="1776100"/>
            <a:ext cx="637200" cy="141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8" name="Google Shape;198;p24"/>
          <p:cNvCxnSpPr/>
          <p:nvPr/>
        </p:nvCxnSpPr>
        <p:spPr>
          <a:xfrm>
            <a:off x="4460749" y="2803800"/>
            <a:ext cx="54900" cy="44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9" name="Google Shape;19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58833" y="2245432"/>
            <a:ext cx="3755526" cy="65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4"/>
          <p:cNvCxnSpPr/>
          <p:nvPr/>
        </p:nvCxnSpPr>
        <p:spPr>
          <a:xfrm>
            <a:off x="4408549" y="1955200"/>
            <a:ext cx="52200" cy="3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4"/>
          <p:cNvSpPr/>
          <p:nvPr/>
        </p:nvSpPr>
        <p:spPr>
          <a:xfrm>
            <a:off x="4336875" y="2548375"/>
            <a:ext cx="544200" cy="90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4"/>
          <p:cNvSpPr txBox="1"/>
          <p:nvPr/>
        </p:nvSpPr>
        <p:spPr>
          <a:xfrm>
            <a:off x="5244025" y="2455925"/>
            <a:ext cx="233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Reviewers</a:t>
            </a:r>
            <a:r>
              <a:rPr lang="en-GB" sz="6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 in charge of merging give feedback and merge</a:t>
            </a:r>
            <a:endParaRPr sz="600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3" name="Google Shape;203;p24"/>
          <p:cNvSpPr/>
          <p:nvPr/>
        </p:nvSpPr>
        <p:spPr>
          <a:xfrm>
            <a:off x="4006175" y="1749850"/>
            <a:ext cx="768300" cy="167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2405125" y="4178075"/>
            <a:ext cx="592800" cy="191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306025" y="3904875"/>
            <a:ext cx="808800" cy="141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6" name="Google Shape;206;p24"/>
          <p:cNvCxnSpPr/>
          <p:nvPr/>
        </p:nvCxnSpPr>
        <p:spPr>
          <a:xfrm>
            <a:off x="3490625" y="1316700"/>
            <a:ext cx="16800" cy="325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4"/>
          <p:cNvCxnSpPr/>
          <p:nvPr/>
        </p:nvCxnSpPr>
        <p:spPr>
          <a:xfrm>
            <a:off x="4924225" y="2571738"/>
            <a:ext cx="319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8" name="Google Shape;208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2250" y="973825"/>
            <a:ext cx="2379199" cy="3428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24"/>
          <p:cNvCxnSpPr/>
          <p:nvPr/>
        </p:nvCxnSpPr>
        <p:spPr>
          <a:xfrm flipH="1">
            <a:off x="1864675" y="1309150"/>
            <a:ext cx="379500" cy="2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ctrTitle"/>
          </p:nvPr>
        </p:nvSpPr>
        <p:spPr>
          <a:xfrm>
            <a:off x="460950" y="21523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</a:t>
            </a:r>
            <a:r>
              <a:rPr lang="en-GB"/>
              <a:t>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Collaboration and Communication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1009950"/>
            <a:ext cx="8520600" cy="15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❏"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A good 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channel of communication is key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❏"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A 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high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quality </a:t>
            </a: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collaboration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support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 when needed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>
                <a:latin typeface="Verdana"/>
                <a:ea typeface="Verdana"/>
                <a:cs typeface="Verdana"/>
                <a:sym typeface="Verdana"/>
              </a:rPr>
              <a:t>An division of the load of work among the developers with a “</a:t>
            </a:r>
            <a:r>
              <a:rPr b="1" i="1" lang="en-GB">
                <a:latin typeface="Verdana"/>
                <a:ea typeface="Verdana"/>
                <a:cs typeface="Verdana"/>
                <a:sym typeface="Verdana"/>
              </a:rPr>
              <a:t>Divide et Impera</a:t>
            </a:r>
            <a:r>
              <a:rPr lang="en-GB">
                <a:latin typeface="Verdana"/>
                <a:ea typeface="Verdana"/>
                <a:cs typeface="Verdana"/>
                <a:sym typeface="Verdana"/>
              </a:rPr>
              <a:t>” approach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0" l="14008" r="0" t="0"/>
          <a:stretch/>
        </p:blipFill>
        <p:spPr>
          <a:xfrm>
            <a:off x="0" y="2888000"/>
            <a:ext cx="5144824" cy="199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299125" y="239300"/>
            <a:ext cx="8525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Synchronous</a:t>
            </a: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 and a</a:t>
            </a: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synchronous</a:t>
            </a: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 communication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25" y="1094000"/>
            <a:ext cx="2748002" cy="1853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125" y="3051375"/>
            <a:ext cx="2748000" cy="171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3359450" y="1486775"/>
            <a:ext cx="5737200" cy="20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Utilizing Both Approaches for Effective Collaboration</a:t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erdana"/>
              <a:buChar char="❏"/>
            </a:pPr>
            <a:r>
              <a:rPr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Direct Communication and Rapid Responsiveness</a:t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erdana"/>
              <a:buChar char="❏"/>
            </a:pPr>
            <a:r>
              <a:rPr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Independent Work Progression</a:t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erdana"/>
              <a:buChar char="❏"/>
            </a:pPr>
            <a:r>
              <a:rPr lang="en-GB" sz="1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Focus on different modules at the same time</a:t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4" name="Google Shape;104;p15"/>
          <p:cNvCxnSpPr/>
          <p:nvPr/>
        </p:nvCxnSpPr>
        <p:spPr>
          <a:xfrm>
            <a:off x="6125125" y="2003175"/>
            <a:ext cx="0" cy="50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1623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300">
                <a:latin typeface="Verdana"/>
                <a:ea typeface="Verdana"/>
                <a:cs typeface="Verdana"/>
                <a:sym typeface="Verdana"/>
              </a:rPr>
              <a:t>Tools, </a:t>
            </a:r>
            <a:r>
              <a:rPr b="1" lang="en-GB" sz="2300">
                <a:latin typeface="Verdana"/>
                <a:ea typeface="Verdana"/>
                <a:cs typeface="Verdana"/>
                <a:sym typeface="Verdana"/>
              </a:rPr>
              <a:t>Software and Programming Language</a:t>
            </a:r>
            <a:endParaRPr b="1" sz="2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187875" y="903500"/>
            <a:ext cx="8413200" cy="3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Development </a:t>
            </a: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Environments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rgbClr val="0B5394"/>
                </a:solidFill>
                <a:latin typeface="Verdana"/>
                <a:ea typeface="Verdana"/>
                <a:cs typeface="Verdana"/>
                <a:sym typeface="Verdana"/>
              </a:rPr>
              <a:t>Visual Studio Code</a:t>
            </a:r>
            <a:r>
              <a:rPr i="1" lang="en-GB">
                <a:latin typeface="Verdana"/>
                <a:ea typeface="Verdana"/>
                <a:cs typeface="Verdana"/>
                <a:sym typeface="Verdana"/>
              </a:rPr>
              <a:t> and</a:t>
            </a:r>
            <a:r>
              <a:rPr i="1" lang="en-GB">
                <a:solidFill>
                  <a:srgbClr val="1155CC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i="1" lang="en-GB">
                <a:solidFill>
                  <a:srgbClr val="0B5394"/>
                </a:solidFill>
                <a:latin typeface="Verdana"/>
                <a:ea typeface="Verdana"/>
                <a:cs typeface="Verdana"/>
                <a:sym typeface="Verdana"/>
              </a:rPr>
              <a:t>Intellij IDEA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Testing Framework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rgbClr val="0B5394"/>
                </a:solidFill>
                <a:latin typeface="Verdana"/>
                <a:ea typeface="Verdana"/>
                <a:cs typeface="Verdana"/>
                <a:sym typeface="Verdana"/>
              </a:rPr>
              <a:t>Apache</a:t>
            </a:r>
            <a:r>
              <a:rPr b="1" i="1" lang="en-GB">
                <a:solidFill>
                  <a:srgbClr val="0B5394"/>
                </a:solidFill>
                <a:latin typeface="Verdana"/>
                <a:ea typeface="Verdana"/>
                <a:cs typeface="Verdana"/>
                <a:sym typeface="Verdana"/>
              </a:rPr>
              <a:t> Maven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Version Control and Collaboration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Git</a:t>
            </a:r>
            <a:r>
              <a:rPr i="1" lang="en-GB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Github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Communication Platforms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Discord</a:t>
            </a:r>
            <a:r>
              <a:rPr i="1" lang="en-GB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WhatsApp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Document Sharing and Information </a:t>
            </a: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Management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Google Docs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2575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Verdana"/>
              <a:buChar char="●"/>
            </a:pPr>
            <a:r>
              <a:rPr b="1" lang="en-GB">
                <a:latin typeface="Verdana"/>
                <a:ea typeface="Verdana"/>
                <a:cs typeface="Verdana"/>
                <a:sym typeface="Verdana"/>
              </a:rPr>
              <a:t>Programming Language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-304165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i="1" lang="en-GB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Java</a:t>
            </a:r>
            <a:r>
              <a:rPr i="1" lang="en-GB">
                <a:latin typeface="Verdana"/>
                <a:ea typeface="Verdana"/>
                <a:cs typeface="Verdana"/>
                <a:sym typeface="Verdana"/>
              </a:rPr>
              <a:t>, following an OOP Approach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11700" y="2211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Tools, Software and Programming Language (2)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00" y="941825"/>
            <a:ext cx="2057849" cy="271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4">
            <a:alphaModFix/>
          </a:blip>
          <a:srcRect b="0" l="0" r="0" t="22027"/>
          <a:stretch/>
        </p:blipFill>
        <p:spPr>
          <a:xfrm>
            <a:off x="348500" y="3657025"/>
            <a:ext cx="2057851" cy="71342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1289650" y="941725"/>
            <a:ext cx="244500" cy="86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526400" y="4043275"/>
            <a:ext cx="334500" cy="69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4275" y="1163625"/>
            <a:ext cx="968350" cy="1775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0950" y="1028125"/>
            <a:ext cx="1268301" cy="71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 rotWithShape="1">
          <a:blip r:embed="rId7">
            <a:alphaModFix/>
          </a:blip>
          <a:srcRect b="0" l="0" r="27891" t="0"/>
          <a:stretch/>
        </p:blipFill>
        <p:spPr>
          <a:xfrm>
            <a:off x="4729250" y="937950"/>
            <a:ext cx="1750075" cy="89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13600" y="2048875"/>
            <a:ext cx="4458990" cy="2336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311700" y="1259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Git issue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6535400" y="1414875"/>
            <a:ext cx="2347800" cy="31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38761D"/>
                </a:solidFill>
                <a:latin typeface="Verdana"/>
                <a:ea typeface="Verdana"/>
                <a:cs typeface="Verdana"/>
                <a:sym typeface="Verdana"/>
              </a:rPr>
              <a:t>Assigned members</a:t>
            </a:r>
            <a:endParaRPr sz="1300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The overview of an issue</a:t>
            </a:r>
            <a:endParaRPr sz="1300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rgbClr val="3C78D8"/>
                </a:solidFill>
                <a:latin typeface="Verdana"/>
                <a:ea typeface="Verdana"/>
                <a:cs typeface="Verdana"/>
                <a:sym typeface="Verdana"/>
              </a:rPr>
              <a:t>Comments for the issue</a:t>
            </a:r>
            <a:endParaRPr sz="1300">
              <a:solidFill>
                <a:srgbClr val="3C78D8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15975"/>
            <a:ext cx="5837773" cy="3571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673850" y="1335300"/>
            <a:ext cx="3898200" cy="16005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401725" y="3408275"/>
            <a:ext cx="4170300" cy="12162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4572000" y="1335300"/>
            <a:ext cx="1487100" cy="6078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4" name="Google Shape;134;p18"/>
          <p:cNvCxnSpPr>
            <a:endCxn id="132" idx="3"/>
          </p:cNvCxnSpPr>
          <p:nvPr/>
        </p:nvCxnSpPr>
        <p:spPr>
          <a:xfrm flipH="1">
            <a:off x="4572025" y="3176375"/>
            <a:ext cx="2007600" cy="84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8"/>
          <p:cNvCxnSpPr>
            <a:endCxn id="133" idx="3"/>
          </p:cNvCxnSpPr>
          <p:nvPr/>
        </p:nvCxnSpPr>
        <p:spPr>
          <a:xfrm flipH="1">
            <a:off x="6059100" y="1637400"/>
            <a:ext cx="490200" cy="1800"/>
          </a:xfrm>
          <a:prstGeom prst="straightConnector1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8"/>
          <p:cNvCxnSpPr/>
          <p:nvPr/>
        </p:nvCxnSpPr>
        <p:spPr>
          <a:xfrm rot="10800000">
            <a:off x="4571925" y="2300975"/>
            <a:ext cx="2003100" cy="8490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235500" y="223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Description of the problem and main functions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438150" y="874925"/>
            <a:ext cx="6343800" cy="39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Problem Description:</a:t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	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- </a:t>
            </a: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Project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	Launch Interceptor Program.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- Goal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		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determine whether an interceptor should be launched based on radar tracking data.</a:t>
            </a:r>
            <a:endParaRPr b="1"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35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Main Function (DECIDE()):</a:t>
            </a:r>
            <a:endParaRPr b="1" sz="1335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7972" lvl="0" marL="457200" rtl="0" algn="l">
              <a:lnSpc>
                <a:spcPct val="21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Verdana"/>
              <a:buChar char="●"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Inputs:</a:t>
            </a:r>
            <a:endParaRPr b="1"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NUMPOINTS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8288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Number of planar data points (2 ≤ NUMPOINTS ≤ 100).</a:t>
            </a:r>
            <a:endParaRPr i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POINTS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8288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Array of coordinates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(X[i], Y[i])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i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PARAMETERS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8288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Struct with thresholds for LICs (e.g.,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LENGTH1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RADIUS1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EPSILON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).</a:t>
            </a:r>
            <a:endParaRPr i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LCM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Logical Connector Matrix (15×15) with values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ANDD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ORR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i="1"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NOTUSED</a:t>
            </a: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i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PUV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13716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Preliminary Unlocking Vector (15 elements, boolean).</a:t>
            </a:r>
            <a:endParaRPr b="1" i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7073">
            <a:off x="7022474" y="793750"/>
            <a:ext cx="1346650" cy="28479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1133575" y="2327600"/>
            <a:ext cx="536700" cy="2441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1880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88038"/>
              </a:solidFill>
              <a:highlight>
                <a:srgbClr val="18803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191875" y="310625"/>
            <a:ext cx="8879100" cy="5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1"/>
              <a:buFont typeface="Arial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Description of the problem and main functions (2)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11700" y="1017800"/>
            <a:ext cx="8520600" cy="36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1625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Verdana"/>
              <a:buChar char="●"/>
            </a:pPr>
            <a:r>
              <a:rPr b="1" lang="en-GB" sz="115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Processing:</a:t>
            </a:r>
            <a:endParaRPr b="1" sz="115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○"/>
            </a:pP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Evaluate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15 Launch Interceptor Conditions (LICs)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→ Create a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Conditions Met Vector (CMV)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○"/>
            </a:pP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Use a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Logical Connector Matrix (LCM)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→ Combine LICs into a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Preliminary Unlocking Matrix (PUM)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○"/>
            </a:pP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Apply a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Preliminary Unlocking Vector (PUV)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→ Generate a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Final Unlocking Vector (FUV)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○"/>
            </a:pP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All values in </a:t>
            </a:r>
            <a:r>
              <a:rPr b="1"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FUV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are </a:t>
            </a:r>
            <a:r>
              <a:rPr lang="en-GB" sz="10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true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→ The interceptor is launched.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Outputs: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CMV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		</a:t>
            </a:r>
            <a:r>
              <a:rPr b="1"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Conditions Met Vector</a:t>
            </a:r>
            <a:r>
              <a:rPr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(15-element boolean array).</a:t>
            </a:r>
            <a:endParaRPr i="1" sz="9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PUM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	</a:t>
            </a:r>
            <a:r>
              <a:rPr b="1"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Preliminary Unlocking Matrix</a:t>
            </a:r>
            <a:r>
              <a:rPr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(15×15 boolean matrix).</a:t>
            </a:r>
            <a:endParaRPr i="1" sz="9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FUV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		</a:t>
            </a:r>
            <a:r>
              <a:rPr b="1"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Final Unlocking Vector</a:t>
            </a:r>
            <a:r>
              <a:rPr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(15-element boolean array).</a:t>
            </a:r>
            <a:endParaRPr i="1" sz="9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1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LAUNCH</a:t>
            </a: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	</a:t>
            </a:r>
            <a:r>
              <a:rPr i="1"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Final decision</a:t>
            </a:r>
            <a:r>
              <a:rPr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("</a:t>
            </a:r>
            <a:r>
              <a:rPr b="1"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YES</a:t>
            </a:r>
            <a:r>
              <a:rPr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"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- launch) or (</a:t>
            </a:r>
            <a:r>
              <a:rPr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"</a:t>
            </a:r>
            <a:r>
              <a:rPr b="1"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NO</a:t>
            </a:r>
            <a:r>
              <a:rPr i="1" lang="en-GB" sz="900">
                <a:solidFill>
                  <a:srgbClr val="188038"/>
                </a:solidFill>
                <a:latin typeface="Verdana"/>
                <a:ea typeface="Verdana"/>
                <a:cs typeface="Verdana"/>
                <a:sym typeface="Verdana"/>
              </a:rPr>
              <a:t>"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- no launch).</a:t>
            </a:r>
            <a:endParaRPr i="1" sz="9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1261050" y="2931275"/>
            <a:ext cx="449400" cy="1449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1880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88038"/>
              </a:solidFill>
              <a:highlight>
                <a:srgbClr val="18803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379225" y="161900"/>
            <a:ext cx="8453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400">
                <a:latin typeface="Verdana"/>
                <a:ea typeface="Verdana"/>
                <a:cs typeface="Verdana"/>
                <a:sym typeface="Verdana"/>
              </a:rPr>
              <a:t>LICs</a:t>
            </a:r>
            <a:endParaRPr b="1"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311700" y="744750"/>
            <a:ext cx="51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92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13"/>
              <a:buFont typeface="Verdana"/>
              <a:buAutoNum type="arabicPeriod"/>
            </a:pPr>
            <a:r>
              <a:rPr lang="en-GB" sz="1112">
                <a:latin typeface="Verdana"/>
                <a:ea typeface="Verdana"/>
                <a:cs typeface="Verdana"/>
                <a:sym typeface="Verdana"/>
              </a:rPr>
              <a:t>Once built the skeleton</a:t>
            </a:r>
            <a:endParaRPr sz="1112">
              <a:latin typeface="Verdana"/>
              <a:ea typeface="Verdana"/>
              <a:cs typeface="Verdana"/>
              <a:sym typeface="Verdana"/>
            </a:endParaRPr>
          </a:p>
          <a:p>
            <a:pPr indent="-2992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13"/>
              <a:buFont typeface="Verdana"/>
              <a:buAutoNum type="arabicPeriod"/>
            </a:pPr>
            <a:r>
              <a:rPr lang="en-GB" sz="1112">
                <a:latin typeface="Verdana"/>
                <a:ea typeface="Verdana"/>
                <a:cs typeface="Verdana"/>
                <a:sym typeface="Verdana"/>
              </a:rPr>
              <a:t>O</a:t>
            </a:r>
            <a:r>
              <a:rPr lang="en-GB" sz="1112">
                <a:latin typeface="Verdana"/>
                <a:ea typeface="Verdana"/>
                <a:cs typeface="Verdana"/>
                <a:sym typeface="Verdana"/>
              </a:rPr>
              <a:t>pened an issue for LIC &amp; Assigned it a developer. </a:t>
            </a:r>
            <a:endParaRPr sz="1112">
              <a:latin typeface="Verdana"/>
              <a:ea typeface="Verdana"/>
              <a:cs typeface="Verdana"/>
              <a:sym typeface="Verdana"/>
            </a:endParaRPr>
          </a:p>
          <a:p>
            <a:pPr indent="-2992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13"/>
              <a:buFont typeface="Verdana"/>
              <a:buAutoNum type="arabicPeriod"/>
            </a:pPr>
            <a:r>
              <a:rPr lang="en-GB" sz="1112">
                <a:latin typeface="Verdana"/>
                <a:ea typeface="Verdana"/>
                <a:cs typeface="Verdana"/>
                <a:sym typeface="Verdana"/>
              </a:rPr>
              <a:t>The developers split the work </a:t>
            </a:r>
            <a:endParaRPr sz="1112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b="0" l="0" r="53675" t="0"/>
          <a:stretch/>
        </p:blipFill>
        <p:spPr>
          <a:xfrm>
            <a:off x="4652200" y="1679250"/>
            <a:ext cx="2608123" cy="148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3">
            <a:alphaModFix/>
          </a:blip>
          <a:srcRect b="0" l="80733" r="0" t="0"/>
          <a:stretch/>
        </p:blipFill>
        <p:spPr>
          <a:xfrm>
            <a:off x="7184133" y="1679250"/>
            <a:ext cx="1070766" cy="148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3687" y="3227750"/>
            <a:ext cx="4902487" cy="15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/>
        </p:nvSpPr>
        <p:spPr>
          <a:xfrm>
            <a:off x="311700" y="2160400"/>
            <a:ext cx="4205700" cy="24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latin typeface="Verdana"/>
                <a:ea typeface="Verdana"/>
                <a:cs typeface="Verdana"/>
                <a:sym typeface="Verdana"/>
              </a:rPr>
              <a:t>Each LIC is implemented as a dedicated function that evaluates specific spatial conditions of the given data points.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rPr>
              <a:t>Example:</a:t>
            </a:r>
            <a:endParaRPr sz="1100">
              <a:solidFill>
                <a:srgbClr val="4A86E8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/>
              <a:t>     </a:t>
            </a:r>
            <a:r>
              <a:rPr b="1" lang="en-GB" sz="1000" u="sng"/>
              <a:t>"judfeLic8"</a:t>
            </a:r>
            <a:r>
              <a:rPr lang="en-GB" sz="1000" u="sng"/>
              <a:t> </a:t>
            </a:r>
            <a:endParaRPr sz="1000" u="sng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checks whether certain data points can be enclosed within a circle of a predefined radius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.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464675" y="9064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S</a:t>
            </a:r>
            <a:r>
              <a:rPr b="1" lang="en-GB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imultaneous Progression.</a:t>
            </a:r>
            <a:endParaRPr b="1" sz="12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4713950" y="731550"/>
            <a:ext cx="504000" cy="871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1"/>
          <p:cNvSpPr/>
          <p:nvPr/>
        </p:nvSpPr>
        <p:spPr>
          <a:xfrm flipH="1" rot="10800000">
            <a:off x="868825" y="3617800"/>
            <a:ext cx="3476700" cy="661200"/>
          </a:xfrm>
          <a:prstGeom prst="bentArrow">
            <a:avLst>
              <a:gd fmla="val 4705" name="adj1"/>
              <a:gd fmla="val 12016" name="adj2"/>
              <a:gd fmla="val 18038" name="adj3"/>
              <a:gd fmla="val 43750" name="adj4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" name="Google Shape;165;p21"/>
          <p:cNvCxnSpPr/>
          <p:nvPr/>
        </p:nvCxnSpPr>
        <p:spPr>
          <a:xfrm flipH="1" rot="10800000">
            <a:off x="297150" y="1992275"/>
            <a:ext cx="4234800" cy="12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